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0" r:id="rId2"/>
    <p:sldId id="257" r:id="rId3"/>
    <p:sldId id="267" r:id="rId4"/>
    <p:sldId id="293" r:id="rId5"/>
    <p:sldId id="294" r:id="rId6"/>
    <p:sldId id="295" r:id="rId7"/>
    <p:sldId id="296" r:id="rId8"/>
    <p:sldId id="299" r:id="rId9"/>
    <p:sldId id="29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C56D-A35E-419A-A7CD-658DFD67017E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ECEB-F19C-4E6A-9144-0DD994F77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6ECEB-F19C-4E6A-9144-0DD994F779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2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7719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5686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52713"/>
      </p:ext>
    </p:extLst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819591"/>
      </p:ext>
    </p:extLst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77422"/>
      </p:ext>
    </p:extLst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098150"/>
      </p:ext>
    </p:extLst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283" y="1200078"/>
            <a:ext cx="989350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4283" y="4079803"/>
            <a:ext cx="9893508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E1700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8012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4655" y="1825625"/>
            <a:ext cx="549514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016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98858"/>
      </p:ext>
    </p:extLst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36" y="365125"/>
            <a:ext cx="1112270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636" y="1681163"/>
            <a:ext cx="54429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4636" y="2505075"/>
            <a:ext cx="54429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051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0513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80760"/>
      </p:ext>
    </p:extLst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72944"/>
      </p:ext>
    </p:extLst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03164"/>
      </p:ext>
    </p:extLst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62426"/>
      </p:ext>
    </p:extLst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96666"/>
      </p:ext>
    </p:extLst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655" y="584616"/>
            <a:ext cx="11107711" cy="110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contrasting" dir="t"/>
            </a:scene3d>
            <a:sp3d extrusionH="57150" contourW="12700" prstMaterial="plastic">
              <a:bevelT w="38100" h="38100"/>
              <a:contourClr>
                <a:srgbClr val="B0750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4655" y="1828801"/>
            <a:ext cx="11107711" cy="43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2376-8AB3-4FBF-A122-C4B9C806B6BD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F71E-F37B-42FB-8F0F-F564C27EA6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4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Click="0"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E54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E17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E17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E17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E17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E17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471" y="568036"/>
            <a:ext cx="10718965" cy="397130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400" dirty="0"/>
              <a:t>Отличия различных форм ученического самоуправления и Российского движения школьников</a:t>
            </a:r>
            <a:br>
              <a:rPr lang="ru-RU" sz="4400" dirty="0"/>
            </a:br>
            <a:endParaRPr lang="ru-RU" sz="44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82312"/>
            <a:ext cx="9144000" cy="2075688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38-school.edusite.ru/images/-11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4071" y="282388"/>
            <a:ext cx="2871965" cy="190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302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294632" y="5237810"/>
            <a:ext cx="3602736" cy="7132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haberinkapisi.com/Images/Thumbs/Editor/87109-monitor-ekran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6000" y="1021281"/>
            <a:ext cx="5760000" cy="4065881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3390014" y="1212112"/>
            <a:ext cx="5411972" cy="3051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/>
          </p:cNvPr>
          <p:cNvSpPr/>
          <p:nvPr/>
        </p:nvSpPr>
        <p:spPr>
          <a:xfrm>
            <a:off x="9520605" y="2258568"/>
            <a:ext cx="1440000" cy="936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8" name="Прямоугольник 27">
            <a:hlinkClick r:id="" action="ppaction://noaction"/>
          </p:cNvPr>
          <p:cNvSpPr/>
          <p:nvPr/>
        </p:nvSpPr>
        <p:spPr>
          <a:xfrm>
            <a:off x="9520605" y="3561907"/>
            <a:ext cx="1440000" cy="936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9520605" y="4780610"/>
            <a:ext cx="1440000" cy="9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0" name="Прямоугольник 29">
            <a:hlinkClick r:id="" action="ppaction://noaction"/>
          </p:cNvPr>
          <p:cNvSpPr/>
          <p:nvPr/>
        </p:nvSpPr>
        <p:spPr>
          <a:xfrm>
            <a:off x="9520605" y="1078354"/>
            <a:ext cx="1440000" cy="93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1" name="Прямоугольник 30">
            <a:hlinkClick r:id="rId4" action="ppaction://hlinksldjump"/>
          </p:cNvPr>
          <p:cNvSpPr/>
          <p:nvPr/>
        </p:nvSpPr>
        <p:spPr>
          <a:xfrm>
            <a:off x="1262650" y="2258568"/>
            <a:ext cx="1440000" cy="936000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2" name="Прямоугольник 31">
            <a:hlinkClick r:id="rId5" action="ppaction://hlinksldjump"/>
          </p:cNvPr>
          <p:cNvSpPr/>
          <p:nvPr/>
        </p:nvSpPr>
        <p:spPr>
          <a:xfrm>
            <a:off x="1262650" y="3561907"/>
            <a:ext cx="1440000" cy="936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3" name="Прямоугольник 32">
            <a:hlinkClick r:id="" action="ppaction://noaction"/>
          </p:cNvPr>
          <p:cNvSpPr/>
          <p:nvPr/>
        </p:nvSpPr>
        <p:spPr>
          <a:xfrm>
            <a:off x="1262650" y="4780610"/>
            <a:ext cx="1440000" cy="936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4" name="Прямоугольник 33">
            <a:hlinkClick r:id="rId4" action="ppaction://hlinksldjump"/>
          </p:cNvPr>
          <p:cNvSpPr/>
          <p:nvPr/>
        </p:nvSpPr>
        <p:spPr>
          <a:xfrm>
            <a:off x="1262650" y="1078354"/>
            <a:ext cx="1440000" cy="9360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4" name="Рисунок 13" descr="http://shkola-rozhdest.ru/tinybrowser/images/rdsh/_full/_obscherossiyskaya-obschestvenno-gosudarstvennaya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9241" y="520261"/>
            <a:ext cx="11193517" cy="57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8751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89940"/>
              </p:ext>
            </p:extLst>
          </p:nvPr>
        </p:nvGraphicFramePr>
        <p:xfrm>
          <a:off x="896880" y="956149"/>
          <a:ext cx="1037546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732"/>
                <a:gridCol w="5187732"/>
              </a:tblGrid>
              <a:tr h="77736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Georgia" pitchFamily="18" charset="0"/>
                        </a:rPr>
                        <a:t>Ученическое самоуправление 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latin typeface="Georgia" pitchFamily="18" charset="0"/>
                        </a:rPr>
                        <a:t>Российское движение школьников </a:t>
                      </a:r>
                      <a:endParaRPr lang="ru-RU" sz="2400" i="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42889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Georgia" pitchFamily="18" charset="0"/>
                        </a:rPr>
                        <a:t>форма реализации обучающимися права на</a:t>
                      </a:r>
                      <a:r>
                        <a:rPr lang="ru-RU" sz="2000" b="1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Georgia" pitchFamily="18" charset="0"/>
                        </a:rPr>
                        <a:t>участие в управлении образовательными организациями, предполагающее участие учеников в решении вопросов при организации учебно-воспитательного процесса совместно с педагогическим коллективом и администрацией учреждения;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Georgia" pitchFamily="18" charset="0"/>
                        </a:rPr>
                        <a:t>право, которым обладают в школе ученики на учёт их мнения в управлении той образовательной организацией, где они обучаются.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Georgia" pitchFamily="18" charset="0"/>
                        </a:rPr>
                        <a:t>это общероссийская общественно-государственная детско-юношеская организация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http://38-school.edusite.ru/images/-11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1" y="4650828"/>
            <a:ext cx="3048000" cy="216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8751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43545" y="4040987"/>
            <a:ext cx="2233689" cy="2233689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ЦЕЛЬ </a:t>
            </a:r>
            <a:r>
              <a:rPr lang="ru-RU" u="sng" dirty="0" smtClean="0"/>
              <a:t>СОЗДАНИЯ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Ученическое самоуправление </a:t>
            </a:r>
            <a:endParaRPr lang="ru-RU" sz="28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вовлечение обучающихся в управление образовательным учреждением; </a:t>
            </a:r>
            <a:endParaRPr lang="ru-RU" dirty="0" smtClean="0"/>
          </a:p>
          <a:p>
            <a:r>
              <a:rPr lang="ru-RU" dirty="0" smtClean="0"/>
              <a:t>самостоятельное </a:t>
            </a:r>
            <a:r>
              <a:rPr lang="ru-RU" dirty="0"/>
              <a:t>принятие решений и их реализация в интересах ученического коллектива;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у школьников личной готовности к самореализации в условиях современного общества через освоение навыков социального взаимодействия.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5400" dirty="0" smtClean="0"/>
              <a:t>РДШ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/>
              <a:t>создание </a:t>
            </a:r>
            <a:r>
              <a:rPr lang="ru-RU" dirty="0"/>
              <a:t>условий для социального становления и самореализации ребенка, что самими детьми формулируется как перспектива интересной жизни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80991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43545" y="4040987"/>
            <a:ext cx="2233689" cy="22336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НОРМАТИВНО-ПРАВОВОЕ </a:t>
            </a:r>
            <a:r>
              <a:rPr lang="ru-RU" u="sng" dirty="0" smtClean="0"/>
              <a:t>ОБЕСПЕЧЕНИЕ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Ученическое самоуправление 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об образовании </a:t>
            </a:r>
            <a:r>
              <a:rPr lang="ru-RU" dirty="0" smtClean="0"/>
              <a:t>РФ</a:t>
            </a:r>
          </a:p>
          <a:p>
            <a:r>
              <a:rPr lang="ru-RU" dirty="0" smtClean="0"/>
              <a:t> типовое </a:t>
            </a:r>
            <a:r>
              <a:rPr lang="ru-RU" dirty="0"/>
              <a:t>положение об образовательном </a:t>
            </a:r>
            <a:r>
              <a:rPr lang="ru-RU" dirty="0" smtClean="0"/>
              <a:t>учреждении</a:t>
            </a:r>
          </a:p>
          <a:p>
            <a:r>
              <a:rPr lang="ru-RU" dirty="0"/>
              <a:t>Устав образовательной организации. </a:t>
            </a:r>
            <a:endParaRPr lang="ru-RU" dirty="0" smtClean="0"/>
          </a:p>
          <a:p>
            <a:r>
              <a:rPr lang="ru-RU" dirty="0" smtClean="0"/>
              <a:t>Положение </a:t>
            </a:r>
            <a:r>
              <a:rPr lang="ru-RU" dirty="0"/>
              <a:t>о совете обучающихся  (ученическом самоуправлении).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РДШ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Деятельность РДШ регламентируется </a:t>
            </a:r>
            <a:endParaRPr lang="ru-RU" dirty="0" smtClean="0"/>
          </a:p>
          <a:p>
            <a:r>
              <a:rPr lang="ru-RU" dirty="0" smtClean="0"/>
              <a:t>Указом </a:t>
            </a:r>
            <a:r>
              <a:rPr lang="ru-RU" dirty="0"/>
              <a:t>Президента Российской Федерации от 29 октября 2015 года № 536 "О создании Общероссийской общественно-государственной детско-юношеской организации «Российское движение школьников», </a:t>
            </a:r>
            <a:endParaRPr lang="ru-RU" dirty="0" smtClean="0"/>
          </a:p>
          <a:p>
            <a:r>
              <a:rPr lang="ru-RU" dirty="0" smtClean="0"/>
              <a:t>Уставом </a:t>
            </a:r>
            <a:r>
              <a:rPr lang="ru-RU" dirty="0"/>
              <a:t>Общероссийской общественно-государственной детско-юношеской организации «Российское движение школьников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 </a:t>
            </a:r>
            <a:r>
              <a:rPr lang="ru-RU" dirty="0"/>
              <a:t>Федеральным законом от 19.05.1995 №82-ФЗ «Об общественных объединениях», </a:t>
            </a:r>
            <a:endParaRPr lang="ru-RU" dirty="0" smtClean="0"/>
          </a:p>
          <a:p>
            <a:r>
              <a:rPr lang="ru-RU" dirty="0"/>
              <a:t> региональный план работы отделения РДШ на текущий год.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107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43545" y="4040987"/>
            <a:ext cx="2233689" cy="22336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Ученическое самоуправление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самоактивизация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организационное </a:t>
            </a:r>
            <a:r>
              <a:rPr lang="ru-RU" dirty="0"/>
              <a:t>саморегулирование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коллективный самоконтроль.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РДШ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широкое разностороннее включение личности в систему общественных отношений, в социальную жизнь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организация жизнедеятельности, удовлетворяющей потребности в развитии, отвечающей эмоционально-нравственному состоянию и возрастным особенностям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защита прав и свобод личности от негативных влияний социальной среды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корректировка различных влияний на личность, ее сознание и </a:t>
            </a:r>
            <a:r>
              <a:rPr lang="ru-RU" dirty="0" smtClean="0"/>
              <a:t>поведение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25221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21917" y="4498187"/>
            <a:ext cx="2233689" cy="22336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НАПРАВЛЕНИЯ </a:t>
            </a:r>
            <a:r>
              <a:rPr lang="ru-RU" u="sng" dirty="0" smtClean="0"/>
              <a:t>ДЕЯТЕЛЬНОСТИ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01932" y="1239728"/>
            <a:ext cx="5442939" cy="8239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Ученическое самоуправление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54636" y="1986455"/>
            <a:ext cx="5442939" cy="42032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Программа деятельности ученического самоуправления как правило не разрабатывается, а осуществляется на основании плана органа самоуправления, который составляется с учетом плана воспитательной работы ОУ. </a:t>
            </a:r>
          </a:p>
          <a:p>
            <a:r>
              <a:rPr lang="ru-RU" dirty="0"/>
              <a:t>Выбор направлений деятельности может быть связан с наличием структурных подразделений органов ученического самоуправления, может быть </a:t>
            </a:r>
            <a:r>
              <a:rPr lang="ru-RU" dirty="0" smtClean="0"/>
              <a:t>сложен </a:t>
            </a:r>
            <a:r>
              <a:rPr lang="ru-RU" dirty="0"/>
              <a:t>исторически и традиционно; во многих учреждениях вообще существует только организаторское направление деятельности.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096" y="1318556"/>
            <a:ext cx="5505138" cy="823912"/>
          </a:xfrm>
        </p:spPr>
        <p:txBody>
          <a:bodyPr/>
          <a:lstStyle/>
          <a:p>
            <a:pPr algn="ctr"/>
            <a:r>
              <a:rPr lang="ru-RU" sz="4000" dirty="0" smtClean="0"/>
              <a:t>РДШ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2049517"/>
            <a:ext cx="5505138" cy="4140146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/>
              <a:t>Личностное развитие</a:t>
            </a:r>
            <a:endParaRPr lang="ru-RU" sz="2900" dirty="0"/>
          </a:p>
          <a:p>
            <a:pPr marL="0" indent="0">
              <a:buNone/>
            </a:pPr>
            <a:r>
              <a:rPr lang="ru-RU" sz="2900" i="1" dirty="0"/>
              <a:t>Творческое развитие, популяризация здорового образа жизни и спорта, выбор будущей профессии</a:t>
            </a:r>
            <a:endParaRPr lang="ru-RU" sz="2900" dirty="0"/>
          </a:p>
          <a:p>
            <a:r>
              <a:rPr lang="ru-RU" sz="2900" b="1" dirty="0"/>
              <a:t>Военно-патриотическое направление</a:t>
            </a:r>
            <a:endParaRPr lang="ru-RU" sz="2900" dirty="0"/>
          </a:p>
          <a:p>
            <a:pPr marL="0" indent="0">
              <a:buNone/>
            </a:pPr>
            <a:r>
              <a:rPr lang="ru-RU" sz="2900" i="1" dirty="0"/>
              <a:t>Юные армейцы, юные спасатели, юные казаки, юные пограничники, юный спецназ </a:t>
            </a:r>
            <a:r>
              <a:rPr lang="ru-RU" sz="2900" i="1" dirty="0" err="1"/>
              <a:t>Росгвардии</a:t>
            </a:r>
            <a:r>
              <a:rPr lang="ru-RU" sz="2900" i="1" dirty="0"/>
              <a:t>, юные друзья полиции, юные инспектора </a:t>
            </a:r>
            <a:r>
              <a:rPr lang="ru-RU" sz="2900" i="1" dirty="0" smtClean="0"/>
              <a:t>движения</a:t>
            </a:r>
          </a:p>
          <a:p>
            <a:r>
              <a:rPr lang="ru-RU" sz="2900" b="1" dirty="0"/>
              <a:t>Гражданская активность</a:t>
            </a:r>
            <a:endParaRPr lang="ru-RU" sz="2900" dirty="0"/>
          </a:p>
          <a:p>
            <a:pPr marL="0" indent="0">
              <a:buNone/>
            </a:pPr>
            <a:r>
              <a:rPr lang="ru-RU" sz="2900" i="1" dirty="0"/>
              <a:t>Добровольчество, поисковая деятельность, изучение истории России, краеведение, создание и развитие школьных музеев, </a:t>
            </a:r>
            <a:r>
              <a:rPr lang="ru-RU" sz="2900" i="1" dirty="0" smtClean="0"/>
              <a:t>экология</a:t>
            </a:r>
          </a:p>
          <a:p>
            <a:r>
              <a:rPr lang="ru-RU" sz="2900" b="1" dirty="0"/>
              <a:t>Информационно-</a:t>
            </a:r>
            <a:r>
              <a:rPr lang="ru-RU" sz="2900" b="1" dirty="0" err="1"/>
              <a:t>медийное</a:t>
            </a:r>
            <a:r>
              <a:rPr lang="ru-RU" sz="2900" b="1" dirty="0"/>
              <a:t> направление</a:t>
            </a:r>
            <a:endParaRPr lang="ru-RU" sz="2900" dirty="0"/>
          </a:p>
          <a:p>
            <a:pPr marL="0" indent="0">
              <a:buNone/>
            </a:pPr>
            <a:r>
              <a:rPr lang="ru-RU" sz="2900" i="1" dirty="0"/>
              <a:t>Большая детская редакция, создание школьных газет, радио и телевидения, работа с социальными сетями, подготовка информационного контента, дискуссионные </a:t>
            </a:r>
            <a:r>
              <a:rPr lang="ru-RU" sz="2900" i="1" dirty="0" smtClean="0"/>
              <a:t>площадки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1181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43545" y="4040987"/>
            <a:ext cx="2233689" cy="2233689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1087821"/>
            <a:ext cx="9144000" cy="4424809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Деятельность ученического самоуправления включена в работу Общероссийской общественно-государственной детско-юношеской организации «Российское движение школьников». </a:t>
            </a:r>
            <a:endParaRPr lang="ru-RU" b="1" dirty="0" smtClean="0"/>
          </a:p>
          <a:p>
            <a:pPr algn="just"/>
            <a:r>
              <a:rPr lang="ru-RU" b="1" dirty="0" smtClean="0"/>
              <a:t>Проекты </a:t>
            </a:r>
            <a:r>
              <a:rPr lang="ru-RU" b="1" dirty="0"/>
              <a:t>Российского движения школьников дают широкий спектр возможностей для школьников, помогают повысить образовательные и воспитательные показатели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8033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J:\рдш радиус\знач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70579" y="3646849"/>
            <a:ext cx="2233689" cy="22336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0120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дуня 8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адуня 7" id="{BDEFE5EC-C29E-4955-890D-14807F943640}" vid="{47BCAE20-A60D-4A35-B06B-1DB77D3CBBF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радуня 8</Template>
  <TotalTime>545</TotalTime>
  <Words>399</Words>
  <Application>Microsoft Office PowerPoint</Application>
  <PresentationFormat>Широкоэкранный</PresentationFormat>
  <Paragraphs>60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радуня 8</vt:lpstr>
      <vt:lpstr>   Отличия различных форм ученического самоуправления и Российского движения школьников </vt:lpstr>
      <vt:lpstr>Презентация PowerPoint</vt:lpstr>
      <vt:lpstr>Презентация PowerPoint</vt:lpstr>
      <vt:lpstr>ЦЕЛЬ СОЗДАНИЯ</vt:lpstr>
      <vt:lpstr>НОРМАТИВНО-ПРАВОВОЕ ОБЕСПЕЧЕНИЕ</vt:lpstr>
      <vt:lpstr>ФУНКЦИИ</vt:lpstr>
      <vt:lpstr>НАПРАВЛЕНИЯ ДЕЯТЕЛЬНОСТИ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Рамка радужная</dc:title>
  <dc:creator>User</dc:creator>
  <cp:lastModifiedBy>Владимир</cp:lastModifiedBy>
  <cp:revision>74</cp:revision>
  <dcterms:created xsi:type="dcterms:W3CDTF">2016-12-23T05:37:36Z</dcterms:created>
  <dcterms:modified xsi:type="dcterms:W3CDTF">2020-06-24T08:32:53Z</dcterms:modified>
</cp:coreProperties>
</file>